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2" r:id="rId4"/>
    <p:sldId id="263" r:id="rId5"/>
    <p:sldId id="258" r:id="rId6"/>
    <p:sldId id="264" r:id="rId7"/>
    <p:sldId id="265" r:id="rId8"/>
    <p:sldId id="259" r:id="rId9"/>
    <p:sldId id="260" r:id="rId10"/>
    <p:sldId id="261"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4D18980C-0A62-4A45-BD29-21B7CF374896}" type="datetimeFigureOut">
              <a:rPr lang="el-GR" smtClean="0"/>
              <a:t>17/2/2020</a:t>
            </a:fld>
            <a:endParaRPr lang="el-GR"/>
          </a:p>
        </p:txBody>
      </p:sp>
      <p:sp>
        <p:nvSpPr>
          <p:cNvPr id="17" name="Θέση υποσέλιδου 16"/>
          <p:cNvSpPr>
            <a:spLocks noGrp="1"/>
          </p:cNvSpPr>
          <p:nvPr>
            <p:ph type="ftr" sz="quarter" idx="11"/>
          </p:nvPr>
        </p:nvSpPr>
        <p:spPr>
          <a:xfrm>
            <a:off x="5410200" y="4205288"/>
            <a:ext cx="1295400" cy="457200"/>
          </a:xfrm>
        </p:spPr>
        <p:txBody>
          <a:bodyPr/>
          <a:lstStyle/>
          <a:p>
            <a:endParaRPr lang="el-GR"/>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5EB9424-B21A-49B5-9BFD-0C07A567959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D18980C-0A62-4A45-BD29-21B7CF374896}" type="datetimeFigureOut">
              <a:rPr lang="el-GR" smtClean="0"/>
              <a:t>17/2/2020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D18980C-0A62-4A45-BD29-21B7CF374896}" type="datetimeFigureOut">
              <a:rPr lang="el-GR" smtClean="0"/>
              <a:t>17/2/2020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D18980C-0A62-4A45-BD29-21B7CF374896}" type="datetimeFigureOut">
              <a:rPr lang="el-GR" smtClean="0"/>
              <a:t>17/2/2020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4D18980C-0A62-4A45-BD29-21B7CF374896}" type="datetimeFigureOut">
              <a:rPr lang="el-GR" smtClean="0"/>
              <a:t>17/2/2020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4D18980C-0A62-4A45-BD29-21B7CF374896}" type="datetimeFigureOut">
              <a:rPr lang="el-GR" smtClean="0"/>
              <a:t>17/2/2020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4D18980C-0A62-4A45-BD29-21B7CF374896}" type="datetimeFigureOut">
              <a:rPr lang="el-GR" smtClean="0"/>
              <a:t>17/2/2020</a:t>
            </a:fld>
            <a:endParaRPr lang="el-GR"/>
          </a:p>
        </p:txBody>
      </p:sp>
      <p:sp>
        <p:nvSpPr>
          <p:cNvPr id="27" name="Θέση αριθμού διαφάνειας 26"/>
          <p:cNvSpPr>
            <a:spLocks noGrp="1"/>
          </p:cNvSpPr>
          <p:nvPr>
            <p:ph type="sldNum" sz="quarter" idx="11"/>
          </p:nvPr>
        </p:nvSpPr>
        <p:spPr/>
        <p:txBody>
          <a:bodyPr rtlCol="0"/>
          <a:lstStyle/>
          <a:p>
            <a:fld id="{35EB9424-B21A-49B5-9BFD-0C07A567959F}" type="slidenum">
              <a:rPr lang="el-GR" smtClean="0"/>
              <a:t>‹#›</a:t>
            </a:fld>
            <a:endParaRPr lang="el-GR"/>
          </a:p>
        </p:txBody>
      </p:sp>
      <p:sp>
        <p:nvSpPr>
          <p:cNvPr id="28" name="Θέση υποσέλιδου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4D18980C-0A62-4A45-BD29-21B7CF374896}" type="datetimeFigureOut">
              <a:rPr lang="el-GR" smtClean="0"/>
              <a:t>17/2/2020</a:t>
            </a:fld>
            <a:endParaRPr lang="el-GR"/>
          </a:p>
        </p:txBody>
      </p:sp>
      <p:sp>
        <p:nvSpPr>
          <p:cNvPr id="4" name="Θέση υποσέλιδου 3"/>
          <p:cNvSpPr>
            <a:spLocks noGrp="1"/>
          </p:cNvSpPr>
          <p:nvPr>
            <p:ph type="ftr" sz="quarter" idx="11"/>
          </p:nvPr>
        </p:nvSpPr>
        <p:spPr>
          <a:xfrm>
            <a:off x="5257800" y="612648"/>
            <a:ext cx="1325880" cy="457200"/>
          </a:xfrm>
        </p:spPr>
        <p:txBody>
          <a:bodyPr/>
          <a:lstStyle/>
          <a:p>
            <a:endParaRPr lang="el-GR"/>
          </a:p>
        </p:txBody>
      </p:sp>
      <p:sp>
        <p:nvSpPr>
          <p:cNvPr id="5" name="Θέση αριθμού διαφάνειας 4"/>
          <p:cNvSpPr>
            <a:spLocks noGrp="1"/>
          </p:cNvSpPr>
          <p:nvPr>
            <p:ph type="sldNum" sz="quarter" idx="12"/>
          </p:nvPr>
        </p:nvSpPr>
        <p:spPr>
          <a:xfrm>
            <a:off x="8174736" y="2272"/>
            <a:ext cx="762000" cy="365760"/>
          </a:xfrm>
        </p:spPr>
        <p:txBody>
          <a:bodyPr/>
          <a:lstStyle/>
          <a:p>
            <a:fld id="{35EB9424-B21A-49B5-9BFD-0C07A567959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D18980C-0A62-4A45-BD29-21B7CF374896}" type="datetimeFigureOut">
              <a:rPr lang="el-GR" smtClean="0"/>
              <a:t>17/2/2020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4D18980C-0A62-4A45-BD29-21B7CF374896}" type="datetimeFigureOut">
              <a:rPr lang="el-GR" smtClean="0"/>
              <a:t>17/2/2020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4D18980C-0A62-4A45-BD29-21B7CF374896}" type="datetimeFigureOut">
              <a:rPr lang="el-GR" smtClean="0"/>
              <a:t>17/2/2020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5EB9424-B21A-49B5-9BFD-0C07A567959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D18980C-0A62-4A45-BD29-21B7CF374896}" type="datetimeFigureOut">
              <a:rPr lang="el-GR" smtClean="0"/>
              <a:t>17/2/2020</a:t>
            </a:fld>
            <a:endParaRPr lang="el-GR"/>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5EB9424-B21A-49B5-9BFD-0C07A567959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5536" y="1556792"/>
            <a:ext cx="8530208" cy="1235000"/>
          </a:xfrm>
        </p:spPr>
        <p:txBody>
          <a:bodyPr>
            <a:normAutofit fontScale="90000"/>
          </a:bodyPr>
          <a:lstStyle/>
          <a:p>
            <a:pPr algn="ctr"/>
            <a:r>
              <a:rPr lang="el-GR" dirty="0" smtClean="0"/>
              <a:t>ΔΙΑΣΗΜΕΣ ΕΤΑΙΡΙΕΣ ΚΑΙ ΔΙΑΣΗΜΟΙ ΠΟΥ ΕΧΟΥΝ ΣΠΟΝΣΟΡΑΡΕΙ</a:t>
            </a:r>
            <a:endParaRPr lang="el-GR" dirty="0"/>
          </a:p>
        </p:txBody>
      </p:sp>
      <p:sp>
        <p:nvSpPr>
          <p:cNvPr id="3" name="Υπότιτλος 2"/>
          <p:cNvSpPr>
            <a:spLocks noGrp="1"/>
          </p:cNvSpPr>
          <p:nvPr>
            <p:ph type="subTitle" idx="1"/>
          </p:nvPr>
        </p:nvSpPr>
        <p:spPr>
          <a:xfrm>
            <a:off x="2267744" y="3933056"/>
            <a:ext cx="4953000" cy="1752600"/>
          </a:xfrm>
        </p:spPr>
        <p:txBody>
          <a:bodyPr/>
          <a:lstStyle/>
          <a:p>
            <a:pPr algn="ctr"/>
            <a:r>
              <a:rPr lang="el-GR" dirty="0" smtClean="0"/>
              <a:t>Κωνσταντίνος Μιχαλόπουλος</a:t>
            </a:r>
          </a:p>
          <a:p>
            <a:pPr algn="ctr"/>
            <a:r>
              <a:rPr lang="el-GR" dirty="0" err="1" smtClean="0"/>
              <a:t>Βπ</a:t>
            </a:r>
            <a:r>
              <a:rPr lang="el-GR" dirty="0" smtClean="0"/>
              <a:t> 2019-2020</a:t>
            </a:r>
            <a:endParaRPr lang="el-GR" dirty="0"/>
          </a:p>
        </p:txBody>
      </p:sp>
    </p:spTree>
    <p:extLst>
      <p:ext uri="{BB962C8B-B14F-4D97-AF65-F5344CB8AC3E}">
        <p14:creationId xmlns:p14="http://schemas.microsoft.com/office/powerpoint/2010/main" val="3185181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ROMELU </a:t>
            </a:r>
            <a:r>
              <a:rPr lang="en-US" dirty="0" smtClean="0"/>
              <a:t>LUKAKU(3/3</a:t>
            </a:r>
            <a:r>
              <a:rPr lang="en-US" dirty="0"/>
              <a:t>)</a:t>
            </a:r>
            <a:endParaRPr lang="el-GR" dirty="0"/>
          </a:p>
        </p:txBody>
      </p:sp>
      <p:sp>
        <p:nvSpPr>
          <p:cNvPr id="5" name="Θέση περιεχομένου 4"/>
          <p:cNvSpPr>
            <a:spLocks noGrp="1"/>
          </p:cNvSpPr>
          <p:nvPr>
            <p:ph sz="quarter" idx="2"/>
          </p:nvPr>
        </p:nvSpPr>
        <p:spPr/>
        <p:txBody>
          <a:bodyPr/>
          <a:lstStyle/>
          <a:p>
            <a:pPr marL="0" lvl="0" indent="0" algn="ctr">
              <a:spcBef>
                <a:spcPts val="0"/>
              </a:spcBef>
              <a:buClrTx/>
              <a:buNone/>
            </a:pPr>
            <a:r>
              <a:rPr lang="en-US" sz="1400" dirty="0">
                <a:solidFill>
                  <a:prstClr val="black"/>
                </a:solidFill>
              </a:rPr>
              <a:t>A Belgian international, </a:t>
            </a:r>
            <a:r>
              <a:rPr lang="en-US" sz="1400" dirty="0" err="1">
                <a:solidFill>
                  <a:prstClr val="black"/>
                </a:solidFill>
              </a:rPr>
              <a:t>Lukaku</a:t>
            </a:r>
            <a:r>
              <a:rPr lang="en-US" sz="1400" dirty="0">
                <a:solidFill>
                  <a:prstClr val="black"/>
                </a:solidFill>
              </a:rPr>
              <a:t> has played 84 games for his country, and scored 52 goals, making him Belgium's all-time top </a:t>
            </a:r>
            <a:r>
              <a:rPr lang="en-US" sz="1400" dirty="0" err="1">
                <a:solidFill>
                  <a:prstClr val="black"/>
                </a:solidFill>
              </a:rPr>
              <a:t>goalscorer</a:t>
            </a:r>
            <a:r>
              <a:rPr lang="en-US" sz="1400" dirty="0">
                <a:solidFill>
                  <a:prstClr val="black"/>
                </a:solidFill>
              </a:rPr>
              <a:t>. </a:t>
            </a:r>
            <a:r>
              <a:rPr lang="en-US" sz="1400" dirty="0" err="1">
                <a:solidFill>
                  <a:prstClr val="black"/>
                </a:solidFill>
              </a:rPr>
              <a:t>Lukaku</a:t>
            </a:r>
            <a:r>
              <a:rPr lang="en-US" sz="1400" dirty="0">
                <a:solidFill>
                  <a:prstClr val="black"/>
                </a:solidFill>
              </a:rPr>
              <a:t> made his senior international debut for Belgium in 2010, at age 17, and has since represented his country at three major tournaments, including two FIFA World Cups and one UEFA European Championship. At the 2018 World Cup, </a:t>
            </a:r>
            <a:r>
              <a:rPr lang="en-US" sz="1400" dirty="0" err="1">
                <a:solidFill>
                  <a:prstClr val="black"/>
                </a:solidFill>
              </a:rPr>
              <a:t>Lukaku</a:t>
            </a:r>
            <a:r>
              <a:rPr lang="en-US" sz="1400" dirty="0">
                <a:solidFill>
                  <a:prstClr val="black"/>
                </a:solidFill>
              </a:rPr>
              <a:t> led Belgium to a third-place finish by finishing as the joint second-highest </a:t>
            </a:r>
            <a:r>
              <a:rPr lang="en-US" sz="1400" dirty="0" err="1">
                <a:solidFill>
                  <a:prstClr val="black"/>
                </a:solidFill>
              </a:rPr>
              <a:t>goalscorer</a:t>
            </a:r>
            <a:r>
              <a:rPr lang="en-US" sz="1400" dirty="0">
                <a:solidFill>
                  <a:prstClr val="black"/>
                </a:solidFill>
              </a:rPr>
              <a:t>, and won the Bronze </a:t>
            </a:r>
            <a:r>
              <a:rPr lang="en-US" sz="1400" dirty="0" smtClean="0">
                <a:solidFill>
                  <a:prstClr val="black"/>
                </a:solidFill>
              </a:rPr>
              <a:t>Boot.</a:t>
            </a:r>
            <a:endParaRPr lang="el-GR" sz="1400" dirty="0">
              <a:solidFill>
                <a:prstClr val="black"/>
              </a:solidFill>
            </a:endParaRPr>
          </a:p>
          <a:p>
            <a:endParaRPr lang="el-GR" dirty="0"/>
          </a:p>
        </p:txBody>
      </p:sp>
      <p:pic>
        <p:nvPicPr>
          <p:cNvPr id="7" name="Θέση περιεχομένου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932040" y="3501008"/>
            <a:ext cx="3456384" cy="2016224"/>
          </a:xfrm>
        </p:spPr>
      </p:pic>
    </p:spTree>
    <p:extLst>
      <p:ext uri="{BB962C8B-B14F-4D97-AF65-F5344CB8AC3E}">
        <p14:creationId xmlns:p14="http://schemas.microsoft.com/office/powerpoint/2010/main" val="21957959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grpId="0" nodeType="clickEffect">
                                  <p:stCondLst>
                                    <p:cond delay="0"/>
                                  </p:stCondLst>
                                  <p:iterate type="lt">
                                    <p:tmPct val="4000"/>
                                  </p:iterate>
                                  <p:childTnLst>
                                    <p:set>
                                      <p:cBhvr override="childStyle">
                                        <p:cTn id="14" dur="500" fill="hold"/>
                                        <p:tgtEl>
                                          <p:spTgt spid="5">
                                            <p:txEl>
                                              <p:pRg st="0" end="0"/>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ADIDAS-LIONEL </a:t>
            </a:r>
            <a:r>
              <a:rPr lang="en-US" dirty="0" smtClean="0"/>
              <a:t>MESSI(1/3)</a:t>
            </a:r>
            <a:endParaRPr lang="el-GR" dirty="0"/>
          </a:p>
        </p:txBody>
      </p:sp>
      <p:pic>
        <p:nvPicPr>
          <p:cNvPr id="4" name="Θέση περιεχομένου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7584" y="2924944"/>
            <a:ext cx="3052210" cy="2031107"/>
          </a:xfrm>
        </p:spPr>
      </p:pic>
      <p:sp>
        <p:nvSpPr>
          <p:cNvPr id="6" name="Θέση περιεχομένου 5"/>
          <p:cNvSpPr>
            <a:spLocks noGrp="1"/>
          </p:cNvSpPr>
          <p:nvPr>
            <p:ph sz="half" idx="2"/>
          </p:nvPr>
        </p:nvSpPr>
        <p:spPr>
          <a:xfrm>
            <a:off x="4788024" y="2204864"/>
            <a:ext cx="3894584" cy="4203912"/>
          </a:xfrm>
        </p:spPr>
        <p:txBody>
          <a:bodyPr>
            <a:normAutofit fontScale="70000" lnSpcReduction="20000"/>
          </a:bodyPr>
          <a:lstStyle/>
          <a:p>
            <a:pPr algn="ctr"/>
            <a:r>
              <a:rPr lang="en-US" dirty="0"/>
              <a:t>Lionel Andrés </a:t>
            </a:r>
            <a:r>
              <a:rPr lang="en-US" dirty="0" err="1"/>
              <a:t>Messi</a:t>
            </a:r>
            <a:r>
              <a:rPr lang="en-US" dirty="0"/>
              <a:t> </a:t>
            </a:r>
            <a:r>
              <a:rPr lang="en-US" dirty="0" err="1" smtClean="0"/>
              <a:t>Cuccittini</a:t>
            </a:r>
            <a:r>
              <a:rPr lang="en-US" dirty="0" smtClean="0"/>
              <a:t> (born </a:t>
            </a:r>
            <a:r>
              <a:rPr lang="en-US" dirty="0"/>
              <a:t>24 June 1987) is an Argentine professional footballer who plays as a forward and captains both Spanish club Barcelona and the Argentina national team. Often considered the best player in the world and widely regarded as one of the greatest players of all time, </a:t>
            </a:r>
            <a:r>
              <a:rPr lang="en-US" dirty="0" err="1"/>
              <a:t>Messi</a:t>
            </a:r>
            <a:r>
              <a:rPr lang="en-US" dirty="0"/>
              <a:t> has won a record six </a:t>
            </a:r>
            <a:r>
              <a:rPr lang="en-US" dirty="0" err="1"/>
              <a:t>Ballon</a:t>
            </a:r>
            <a:r>
              <a:rPr lang="en-US" dirty="0"/>
              <a:t> d'Or awards</a:t>
            </a:r>
            <a:r>
              <a:rPr lang="en-US" dirty="0" smtClean="0"/>
              <a:t>, </a:t>
            </a:r>
            <a:r>
              <a:rPr lang="en-US" dirty="0"/>
              <a:t>and a record six European Golden Shoes. He has spent his entire professional career with Barcelona, where he has won a club-record 34 trophies, including ten La </a:t>
            </a:r>
            <a:r>
              <a:rPr lang="en-US" dirty="0" err="1"/>
              <a:t>Liga</a:t>
            </a:r>
            <a:r>
              <a:rPr lang="en-US" dirty="0"/>
              <a:t> titles, four UEFA Champions League titles and six </a:t>
            </a:r>
            <a:r>
              <a:rPr lang="en-US" dirty="0" err="1"/>
              <a:t>Copas</a:t>
            </a:r>
            <a:r>
              <a:rPr lang="en-US" dirty="0"/>
              <a:t> del Rey. A prolific </a:t>
            </a:r>
            <a:r>
              <a:rPr lang="en-US" dirty="0" err="1"/>
              <a:t>goalscorer</a:t>
            </a:r>
            <a:r>
              <a:rPr lang="en-US" dirty="0"/>
              <a:t> and a creative playmaker, </a:t>
            </a:r>
            <a:r>
              <a:rPr lang="en-US" dirty="0" err="1"/>
              <a:t>Messi</a:t>
            </a:r>
            <a:r>
              <a:rPr lang="en-US" dirty="0"/>
              <a:t> holds the records for most goals in La </a:t>
            </a:r>
            <a:r>
              <a:rPr lang="en-US" dirty="0" err="1"/>
              <a:t>Liga</a:t>
            </a:r>
            <a:r>
              <a:rPr lang="en-US" dirty="0"/>
              <a:t> (433), a La </a:t>
            </a:r>
            <a:r>
              <a:rPr lang="en-US" dirty="0" err="1"/>
              <a:t>Liga</a:t>
            </a:r>
            <a:r>
              <a:rPr lang="en-US" dirty="0"/>
              <a:t> and European league season (50), most hat-tricks in La </a:t>
            </a:r>
            <a:r>
              <a:rPr lang="en-US" dirty="0" err="1"/>
              <a:t>Liga</a:t>
            </a:r>
            <a:r>
              <a:rPr lang="en-US" dirty="0"/>
              <a:t> (35) and the UEFA Champions League (8), and most assists in La </a:t>
            </a:r>
            <a:r>
              <a:rPr lang="en-US" dirty="0" err="1"/>
              <a:t>Liga</a:t>
            </a:r>
            <a:r>
              <a:rPr lang="en-US" dirty="0"/>
              <a:t> (181) and the Copa </a:t>
            </a:r>
            <a:r>
              <a:rPr lang="en-US" dirty="0" err="1"/>
              <a:t>América</a:t>
            </a:r>
            <a:r>
              <a:rPr lang="en-US" dirty="0"/>
              <a:t> (13). He has scored over 700 senior career goals for club and country</a:t>
            </a:r>
            <a:endParaRPr lang="el-GR" dirty="0"/>
          </a:p>
        </p:txBody>
      </p:sp>
    </p:spTree>
    <p:extLst>
      <p:ext uri="{BB962C8B-B14F-4D97-AF65-F5344CB8AC3E}">
        <p14:creationId xmlns:p14="http://schemas.microsoft.com/office/powerpoint/2010/main" val="33398582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iterate type="lt">
                                    <p:tmPct val="0"/>
                                  </p:iterate>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mph" presetSubtype="0" fill="hold" grpId="1" nodeType="clickEffect">
                                  <p:stCondLst>
                                    <p:cond delay="0"/>
                                  </p:stCondLst>
                                  <p:iterate type="lt">
                                    <p:tmPct val="4000"/>
                                  </p:iterate>
                                  <p:childTnLst>
                                    <p:set>
                                      <p:cBhvr override="childStyle">
                                        <p:cTn id="21" dur="500" fill="hold"/>
                                        <p:tgtEl>
                                          <p:spTgt spid="6">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6"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LIONEL MESSI(2/3)</a:t>
            </a:r>
            <a:endParaRPr lang="el-GR" dirty="0"/>
          </a:p>
        </p:txBody>
      </p:sp>
      <p:sp>
        <p:nvSpPr>
          <p:cNvPr id="3" name="Θέση περιεχομένου 2"/>
          <p:cNvSpPr>
            <a:spLocks noGrp="1"/>
          </p:cNvSpPr>
          <p:nvPr>
            <p:ph sz="half" idx="1"/>
          </p:nvPr>
        </p:nvSpPr>
        <p:spPr/>
        <p:txBody>
          <a:bodyPr>
            <a:normAutofit fontScale="40000" lnSpcReduction="20000"/>
          </a:bodyPr>
          <a:lstStyle/>
          <a:p>
            <a:pPr algn="ctr"/>
            <a:r>
              <a:rPr lang="en-US" dirty="0"/>
              <a:t/>
            </a:r>
            <a:br>
              <a:rPr lang="en-US" dirty="0"/>
            </a:br>
            <a:r>
              <a:rPr lang="en-US" sz="2900" dirty="0"/>
              <a:t>Born and raised in central Argentina, </a:t>
            </a:r>
            <a:r>
              <a:rPr lang="en-US" sz="2900" dirty="0" err="1"/>
              <a:t>Messi</a:t>
            </a:r>
            <a:r>
              <a:rPr lang="en-US" sz="2900" dirty="0"/>
              <a:t> relocated to Spain to join Barcelona at age 13, for whom he made his competitive debut aged 17 in October 2004. He established himself as an integral player for the club within the next three years, and in his first uninterrupted season in 2008–09 he helped Barcelona achieve the first treble in Spanish football; that year, aged 22, </a:t>
            </a:r>
            <a:r>
              <a:rPr lang="en-US" sz="2900" dirty="0" err="1"/>
              <a:t>Messi</a:t>
            </a:r>
            <a:r>
              <a:rPr lang="en-US" sz="2900" dirty="0"/>
              <a:t> won his first </a:t>
            </a:r>
            <a:r>
              <a:rPr lang="en-US" sz="2900" dirty="0" err="1"/>
              <a:t>Ballon</a:t>
            </a:r>
            <a:r>
              <a:rPr lang="en-US" sz="2900" dirty="0"/>
              <a:t> d'Or. Three successful seasons followed, with </a:t>
            </a:r>
            <a:r>
              <a:rPr lang="en-US" sz="2900" dirty="0" err="1"/>
              <a:t>Messi</a:t>
            </a:r>
            <a:r>
              <a:rPr lang="en-US" sz="2900" dirty="0"/>
              <a:t> winning three consecutive </a:t>
            </a:r>
            <a:r>
              <a:rPr lang="en-US" sz="2900" dirty="0" err="1"/>
              <a:t>Ballons</a:t>
            </a:r>
            <a:r>
              <a:rPr lang="en-US" sz="2900" dirty="0"/>
              <a:t> d'Or, including an unprecedented fourth. During the 2011–12 season, he set the La </a:t>
            </a:r>
            <a:r>
              <a:rPr lang="en-US" sz="2900" dirty="0" err="1"/>
              <a:t>Liga</a:t>
            </a:r>
            <a:r>
              <a:rPr lang="en-US" sz="2900" dirty="0"/>
              <a:t> and European records for most goals scored in a single season, while establishing himself as Barcelona's all-time top scorer. The following two seasons, </a:t>
            </a:r>
            <a:r>
              <a:rPr lang="en-US" sz="2900" dirty="0" err="1"/>
              <a:t>Messi</a:t>
            </a:r>
            <a:r>
              <a:rPr lang="en-US" sz="2900" dirty="0"/>
              <a:t> finished second for the </a:t>
            </a:r>
            <a:r>
              <a:rPr lang="en-US" sz="2900" dirty="0" err="1"/>
              <a:t>Ballon</a:t>
            </a:r>
            <a:r>
              <a:rPr lang="en-US" sz="2900" dirty="0"/>
              <a:t> d'Or behind Cristiano Ronaldo—his perceived career rival—before regaining his best form during the 2014–15 campaign, becoming the all-time top scorer in La </a:t>
            </a:r>
            <a:r>
              <a:rPr lang="en-US" sz="2900" dirty="0" err="1"/>
              <a:t>Liga</a:t>
            </a:r>
            <a:r>
              <a:rPr lang="en-US" sz="2900" dirty="0"/>
              <a:t> and leading Barcelona to a historic second treble, after which he was awarded a fifth </a:t>
            </a:r>
            <a:r>
              <a:rPr lang="en-US" sz="2900" dirty="0" err="1"/>
              <a:t>Ballon</a:t>
            </a:r>
            <a:r>
              <a:rPr lang="en-US" sz="2900" dirty="0"/>
              <a:t> d'Or in 2015. </a:t>
            </a:r>
            <a:r>
              <a:rPr lang="en-US" sz="2900" dirty="0" err="1"/>
              <a:t>Messi</a:t>
            </a:r>
            <a:r>
              <a:rPr lang="en-US" sz="2900" dirty="0"/>
              <a:t> assumed the captaincy of Barcelona in 2018, and in 2019 he secured a record sixth </a:t>
            </a:r>
            <a:r>
              <a:rPr lang="en-US" sz="2900" dirty="0" err="1"/>
              <a:t>Ballon</a:t>
            </a:r>
            <a:r>
              <a:rPr lang="en-US" sz="2900" dirty="0"/>
              <a:t> d'Or.</a:t>
            </a:r>
          </a:p>
          <a:p>
            <a:endParaRPr lang="en-US" dirty="0"/>
          </a:p>
          <a:p>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32040" y="3356992"/>
            <a:ext cx="3312368" cy="2016224"/>
          </a:xfrm>
        </p:spPr>
      </p:pic>
    </p:spTree>
    <p:extLst>
      <p:ext uri="{BB962C8B-B14F-4D97-AF65-F5344CB8AC3E}">
        <p14:creationId xmlns:p14="http://schemas.microsoft.com/office/powerpoint/2010/main" val="38643559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mph" presetSubtype="0" fill="hold" grpId="0" nodeType="clickEffect">
                                  <p:stCondLst>
                                    <p:cond delay="0"/>
                                  </p:stCondLst>
                                  <p:iterate type="lt">
                                    <p:tmPct val="4000"/>
                                  </p:iterate>
                                  <p:childTnLst>
                                    <p:set>
                                      <p:cBhvr override="childStyle">
                                        <p:cTn id="13" dur="500" fill="hold"/>
                                        <p:tgtEl>
                                          <p:spTgt spid="3">
                                            <p:txEl>
                                              <p:pRg st="0" end="0"/>
                                            </p:txEl>
                                          </p:spTgt>
                                        </p:tgtEl>
                                        <p:attrNameLst>
                                          <p:attrName>style.textDecorationUnderline</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LIONEL MESSI (3/3)</a:t>
            </a:r>
            <a:endParaRPr lang="el-GR" dirty="0"/>
          </a:p>
        </p:txBody>
      </p:sp>
      <p:sp>
        <p:nvSpPr>
          <p:cNvPr id="3" name="Θέση περιεχομένου 2"/>
          <p:cNvSpPr>
            <a:spLocks noGrp="1"/>
          </p:cNvSpPr>
          <p:nvPr>
            <p:ph sz="half" idx="1"/>
          </p:nvPr>
        </p:nvSpPr>
        <p:spPr/>
        <p:txBody>
          <a:bodyPr>
            <a:normAutofit fontScale="55000" lnSpcReduction="20000"/>
          </a:bodyPr>
          <a:lstStyle/>
          <a:p>
            <a:pPr algn="ctr"/>
            <a:r>
              <a:rPr lang="en-US" dirty="0"/>
              <a:t>An Argentine international, </a:t>
            </a:r>
            <a:r>
              <a:rPr lang="en-US" dirty="0" err="1"/>
              <a:t>Messi</a:t>
            </a:r>
            <a:r>
              <a:rPr lang="en-US" dirty="0"/>
              <a:t> is his country's all-time leading </a:t>
            </a:r>
            <a:r>
              <a:rPr lang="en-US" dirty="0" err="1"/>
              <a:t>goalscorer</a:t>
            </a:r>
            <a:r>
              <a:rPr lang="en-US" dirty="0"/>
              <a:t>. At youth level, he won the 2005 FIFA World Youth Championship, finishing the tournament with both the Golden Ball and Golden Shoe, and an Olympic gold medal at the 2008 Summer Olympics. His style of play as a diminutive, left-footed dribbler drew comparisons with his compatriot Diego </a:t>
            </a:r>
            <a:r>
              <a:rPr lang="en-US" dirty="0" err="1"/>
              <a:t>Maradona</a:t>
            </a:r>
            <a:r>
              <a:rPr lang="en-US" dirty="0"/>
              <a:t>, who described </a:t>
            </a:r>
            <a:r>
              <a:rPr lang="en-US" dirty="0" err="1"/>
              <a:t>Messi</a:t>
            </a:r>
            <a:r>
              <a:rPr lang="en-US" dirty="0"/>
              <a:t> as his successor. After his senior debut in August 2005, </a:t>
            </a:r>
            <a:r>
              <a:rPr lang="en-US" dirty="0" err="1"/>
              <a:t>Messi</a:t>
            </a:r>
            <a:r>
              <a:rPr lang="en-US" dirty="0"/>
              <a:t> became the youngest Argentine to play and score in a FIFA World Cup during the 2006 edition, and reached the final of the 2007 Copa </a:t>
            </a:r>
            <a:r>
              <a:rPr lang="en-US" dirty="0" err="1"/>
              <a:t>América</a:t>
            </a:r>
            <a:r>
              <a:rPr lang="en-US" dirty="0"/>
              <a:t>, where he was named young player of the tournament. As the squad's captain from August 2011, he led Argentina to three consecutive finals: the 2014 FIFA World Cup, for which he won the Golden Ball, and the 2015 and 2016 </a:t>
            </a:r>
            <a:r>
              <a:rPr lang="en-US" dirty="0" err="1"/>
              <a:t>Copas</a:t>
            </a:r>
            <a:r>
              <a:rPr lang="en-US" dirty="0"/>
              <a:t> </a:t>
            </a:r>
            <a:r>
              <a:rPr lang="en-US" dirty="0" err="1"/>
              <a:t>América</a:t>
            </a:r>
            <a:r>
              <a:rPr lang="en-US" dirty="0"/>
              <a:t>. After announcing his international retirement in 2016, he reversed his decision and led his country to qualification for the 2018 FIFA World Cup, and a third-place finish at the 2019 Copa </a:t>
            </a:r>
            <a:r>
              <a:rPr lang="en-US" dirty="0" err="1" smtClean="0"/>
              <a:t>América.One</a:t>
            </a:r>
            <a:r>
              <a:rPr lang="en-US" dirty="0" smtClean="0"/>
              <a:t> </a:t>
            </a:r>
            <a:r>
              <a:rPr lang="en-US" dirty="0"/>
              <a:t>of the most famous athletes in the world, </a:t>
            </a:r>
            <a:r>
              <a:rPr lang="en-US" dirty="0" err="1"/>
              <a:t>Messi</a:t>
            </a:r>
            <a:r>
              <a:rPr lang="en-US" dirty="0"/>
              <a:t> has been sponsored by sportswear company Adidas since 2006 and has established himself as their leading brand endorser. According to France Football, </a:t>
            </a:r>
            <a:r>
              <a:rPr lang="en-US" dirty="0" err="1"/>
              <a:t>Messi</a:t>
            </a:r>
            <a:r>
              <a:rPr lang="en-US" dirty="0"/>
              <a:t> was the world's highest-paid footballer for five years out of six between 2009 and 2014, and was ranked the world's highest-paid athlete by Forbes in 2019. He was among Time's 100 most influential people in the world in 2011 and 2012.</a:t>
            </a:r>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48064" y="2852936"/>
            <a:ext cx="2829123" cy="2027014"/>
          </a:xfrm>
        </p:spPr>
      </p:pic>
    </p:spTree>
    <p:extLst>
      <p:ext uri="{BB962C8B-B14F-4D97-AF65-F5344CB8AC3E}">
        <p14:creationId xmlns:p14="http://schemas.microsoft.com/office/powerpoint/2010/main" val="2158605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iterate type="lt">
                                    <p:tmPct val="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grpId="1" nodeType="clickEffect">
                                  <p:stCondLst>
                                    <p:cond delay="0"/>
                                  </p:stCondLst>
                                  <p:iterate type="lt">
                                    <p:tmPct val="4000"/>
                                  </p:iterate>
                                  <p:childTnLst>
                                    <p:set>
                                      <p:cBhvr override="childStyle">
                                        <p:cTn id="2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pPr algn="ctr"/>
            <a:r>
              <a:rPr lang="en-US" dirty="0" smtClean="0"/>
              <a:t>NIKE-CRISTIANO </a:t>
            </a:r>
            <a:r>
              <a:rPr lang="en-US" dirty="0" smtClean="0"/>
              <a:t>RONALDO(1/3)</a:t>
            </a:r>
            <a:endParaRPr lang="el-GR" dirty="0"/>
          </a:p>
        </p:txBody>
      </p:sp>
      <p:pic>
        <p:nvPicPr>
          <p:cNvPr id="4" name="Θέση περιεχομένου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9592" y="2996952"/>
            <a:ext cx="2907407" cy="1959099"/>
          </a:xfrm>
        </p:spPr>
      </p:pic>
      <p:sp>
        <p:nvSpPr>
          <p:cNvPr id="2" name="Θέση περιεχομένου 1"/>
          <p:cNvSpPr>
            <a:spLocks noGrp="1"/>
          </p:cNvSpPr>
          <p:nvPr>
            <p:ph sz="half" idx="2"/>
          </p:nvPr>
        </p:nvSpPr>
        <p:spPr/>
        <p:txBody>
          <a:bodyPr>
            <a:normAutofit/>
          </a:bodyPr>
          <a:lstStyle/>
          <a:p>
            <a:pPr algn="ctr"/>
            <a:r>
              <a:rPr lang="en-US" sz="1100" dirty="0"/>
              <a:t>Cristiano Ronaldo dos Santos </a:t>
            </a:r>
            <a:r>
              <a:rPr lang="en-US" sz="1100" dirty="0" err="1" smtClean="0"/>
              <a:t>Aveiro</a:t>
            </a:r>
            <a:r>
              <a:rPr lang="en-US" sz="1100" dirty="0" smtClean="0"/>
              <a:t>(born </a:t>
            </a:r>
            <a:r>
              <a:rPr lang="en-US" sz="1100" dirty="0"/>
              <a:t>5 February 1985) is a Portuguese professional footballer who plays as a forward </a:t>
            </a:r>
            <a:r>
              <a:rPr lang="en-US" sz="1100" dirty="0" smtClean="0"/>
              <a:t>for </a:t>
            </a:r>
            <a:r>
              <a:rPr lang="en-US" sz="1100" dirty="0" err="1"/>
              <a:t>Serie</a:t>
            </a:r>
            <a:r>
              <a:rPr lang="en-US" sz="1100" dirty="0"/>
              <a:t> A club </a:t>
            </a:r>
            <a:r>
              <a:rPr lang="en-US" sz="1100" dirty="0" err="1"/>
              <a:t>Juventus</a:t>
            </a:r>
            <a:r>
              <a:rPr lang="en-US" sz="1100" dirty="0"/>
              <a:t> and captains the Portugal national team. Often considered the best player in the world and widely regarded as one of the greatest players of all </a:t>
            </a:r>
            <a:r>
              <a:rPr lang="en-US" sz="1100" dirty="0" err="1" smtClean="0"/>
              <a:t>time,Ronaldo</a:t>
            </a:r>
            <a:r>
              <a:rPr lang="en-US" sz="1100" dirty="0" smtClean="0"/>
              <a:t> </a:t>
            </a:r>
            <a:r>
              <a:rPr lang="en-US" sz="1100" dirty="0"/>
              <a:t>has won five </a:t>
            </a:r>
            <a:r>
              <a:rPr lang="en-US" sz="1100" dirty="0" err="1"/>
              <a:t>Ballons</a:t>
            </a:r>
            <a:r>
              <a:rPr lang="en-US" sz="1100" dirty="0"/>
              <a:t> </a:t>
            </a:r>
            <a:r>
              <a:rPr lang="en-US" sz="1100" dirty="0" smtClean="0"/>
              <a:t>d'Or and </a:t>
            </a:r>
            <a:r>
              <a:rPr lang="en-US" sz="1100" dirty="0"/>
              <a:t>four European Golden Shoes, both of which are records for a European player. He has won 29 trophies in his career, including six league titles, five UEFA Champions Leagues, one UEFA European Championship, and one UEFA Nations League. A prolific </a:t>
            </a:r>
            <a:r>
              <a:rPr lang="en-US" sz="1100" dirty="0" err="1"/>
              <a:t>goalscorer</a:t>
            </a:r>
            <a:r>
              <a:rPr lang="en-US" sz="1100" dirty="0"/>
              <a:t>, Ronaldo holds the records for the most goals scored in the UEFA Champions League (128) and the joint-most goals scored in the UEFA European Championship (</a:t>
            </a:r>
            <a:r>
              <a:rPr lang="en-US" sz="1100" dirty="0" smtClean="0"/>
              <a:t>9). </a:t>
            </a:r>
            <a:r>
              <a:rPr lang="en-US" sz="1100" dirty="0"/>
              <a:t>He has scored over 700 senior career goals for club </a:t>
            </a:r>
            <a:r>
              <a:rPr lang="en-US" sz="1100" dirty="0" smtClean="0"/>
              <a:t>and country.</a:t>
            </a:r>
          </a:p>
        </p:txBody>
      </p:sp>
    </p:spTree>
    <p:extLst>
      <p:ext uri="{BB962C8B-B14F-4D97-AF65-F5344CB8AC3E}">
        <p14:creationId xmlns:p14="http://schemas.microsoft.com/office/powerpoint/2010/main" val="27406384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iterate type="lt">
                                    <p:tmPct val="0"/>
                                  </p:iterate>
                                  <p:childTnLst>
                                    <p:set>
                                      <p:cBhvr>
                                        <p:cTn id="17" dur="1" fill="hold">
                                          <p:stCondLst>
                                            <p:cond delay="0"/>
                                          </p:stCondLst>
                                        </p:cTn>
                                        <p:tgtEl>
                                          <p:spTgt spid="2">
                                            <p:txEl>
                                              <p:pRg st="0" end="0"/>
                                            </p:txEl>
                                          </p:spTgt>
                                        </p:tgtEl>
                                        <p:attrNameLst>
                                          <p:attrName>style.visibility</p:attrName>
                                        </p:attrNameLst>
                                      </p:cBhvr>
                                      <p:to>
                                        <p:strVal val="visible"/>
                                      </p:to>
                                    </p:set>
                                    <p:animEffect transition="in" filter="fade">
                                      <p:cBhvr>
                                        <p:cTn id="18" dur="1000"/>
                                        <p:tgtEl>
                                          <p:spTgt spid="2">
                                            <p:txEl>
                                              <p:pRg st="0" end="0"/>
                                            </p:txEl>
                                          </p:spTgt>
                                        </p:tgtEl>
                                      </p:cBhvr>
                                    </p:animEffect>
                                    <p:anim calcmode="lin" valueType="num">
                                      <p:cBhvr>
                                        <p:cTn id="19"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mph" presetSubtype="0" fill="hold" grpId="1" nodeType="clickEffect">
                                  <p:stCondLst>
                                    <p:cond delay="0"/>
                                  </p:stCondLst>
                                  <p:iterate type="lt">
                                    <p:tmPct val="4000"/>
                                  </p:iterate>
                                  <p:childTnLst>
                                    <p:set>
                                      <p:cBhvr override="childStyle">
                                        <p:cTn id="24" dur="500" fill="hold"/>
                                        <p:tgtEl>
                                          <p:spTgt spid="2">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P spid="2"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CRISTIANO RONALDO(2/3)</a:t>
            </a:r>
            <a:endParaRPr lang="el-GR" dirty="0"/>
          </a:p>
        </p:txBody>
      </p:sp>
      <p:sp>
        <p:nvSpPr>
          <p:cNvPr id="3" name="Θέση περιεχομένου 2"/>
          <p:cNvSpPr>
            <a:spLocks noGrp="1"/>
          </p:cNvSpPr>
          <p:nvPr>
            <p:ph sz="half" idx="1"/>
          </p:nvPr>
        </p:nvSpPr>
        <p:spPr/>
        <p:txBody>
          <a:bodyPr>
            <a:normAutofit fontScale="62500" lnSpcReduction="20000"/>
          </a:bodyPr>
          <a:lstStyle/>
          <a:p>
            <a:pPr algn="ctr"/>
            <a:r>
              <a:rPr lang="en-US" dirty="0"/>
              <a:t>Born and raised in Madeira, Ronaldo began his senior club career playing for Sporting CP, before signing with Manchester United in 2003, aged 18. After winning the FA Cup in his first season, he helped United win three successive Premier League titles, the UEFA Champions League, and the FIFA Club World Cup; at age 23, he won his first </a:t>
            </a:r>
            <a:r>
              <a:rPr lang="en-US" dirty="0" err="1"/>
              <a:t>Ballon</a:t>
            </a:r>
            <a:r>
              <a:rPr lang="en-US" dirty="0"/>
              <a:t> d'Or. In 2009, Ronaldo was the subject of the then-most expensive association football transfer when signed for Real Madrid in a transfer worth €94 million (£80 million). There, Ronaldo won 15 trophies, including two La </a:t>
            </a:r>
            <a:r>
              <a:rPr lang="en-US" dirty="0" err="1"/>
              <a:t>Liga</a:t>
            </a:r>
            <a:r>
              <a:rPr lang="en-US" dirty="0"/>
              <a:t> titles, two </a:t>
            </a:r>
            <a:r>
              <a:rPr lang="en-US" dirty="0" err="1"/>
              <a:t>Copas</a:t>
            </a:r>
            <a:r>
              <a:rPr lang="en-US" dirty="0"/>
              <a:t> del Rey, and four UEFA Champions League titles, and became the club's all-time top </a:t>
            </a:r>
            <a:r>
              <a:rPr lang="en-US" dirty="0" err="1"/>
              <a:t>goalscorer</a:t>
            </a:r>
            <a:r>
              <a:rPr lang="en-US" dirty="0"/>
              <a:t>. After joining Madrid, Ronaldo finished runner-up for the </a:t>
            </a:r>
            <a:r>
              <a:rPr lang="en-US" dirty="0" err="1"/>
              <a:t>Ballon</a:t>
            </a:r>
            <a:r>
              <a:rPr lang="en-US" dirty="0"/>
              <a:t> d'Or three times, behind Lionel </a:t>
            </a:r>
            <a:r>
              <a:rPr lang="en-US" dirty="0" err="1"/>
              <a:t>Messi</a:t>
            </a:r>
            <a:r>
              <a:rPr lang="en-US" dirty="0"/>
              <a:t>—his perceived career rival—before winning back-to-back </a:t>
            </a:r>
            <a:r>
              <a:rPr lang="en-US" dirty="0" err="1"/>
              <a:t>Ballons</a:t>
            </a:r>
            <a:r>
              <a:rPr lang="en-US" dirty="0"/>
              <a:t> d'Or from 2013–2014 and again from 2016–2017. After winning a third consecutive Champions League title in 2018, Ronaldo became the first player to win the trophy five times. In 2018, he signed for </a:t>
            </a:r>
            <a:r>
              <a:rPr lang="en-US" dirty="0" err="1"/>
              <a:t>Juventus</a:t>
            </a:r>
            <a:r>
              <a:rPr lang="en-US" dirty="0"/>
              <a:t> in a transfer worth an initial €100 million (£88 million), the highest ever paid by an Italian club and the highest ever paid for a player over 30 years old. With the Italian outfit, he has won one </a:t>
            </a:r>
            <a:r>
              <a:rPr lang="en-US" dirty="0" err="1"/>
              <a:t>Serie</a:t>
            </a:r>
            <a:r>
              <a:rPr lang="en-US" dirty="0"/>
              <a:t> A and one </a:t>
            </a:r>
            <a:r>
              <a:rPr lang="en-US" dirty="0" err="1"/>
              <a:t>Supercoppa</a:t>
            </a:r>
            <a:r>
              <a:rPr lang="en-US" dirty="0"/>
              <a:t> </a:t>
            </a:r>
            <a:r>
              <a:rPr lang="en-US" dirty="0" err="1"/>
              <a:t>Italiana</a:t>
            </a:r>
            <a:r>
              <a:rPr lang="en-US" dirty="0"/>
              <a:t>.</a:t>
            </a:r>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20072" y="3284984"/>
            <a:ext cx="2763391" cy="1872208"/>
          </a:xfrm>
        </p:spPr>
      </p:pic>
    </p:spTree>
    <p:extLst>
      <p:ext uri="{BB962C8B-B14F-4D97-AF65-F5344CB8AC3E}">
        <p14:creationId xmlns:p14="http://schemas.microsoft.com/office/powerpoint/2010/main" val="181897304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iterate type="lt">
                                    <p:tmPct val="0"/>
                                  </p:iterate>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mph" presetSubtype="0" fill="hold" grpId="1" nodeType="clickEffect">
                                  <p:stCondLst>
                                    <p:cond delay="0"/>
                                  </p:stCondLst>
                                  <p:iterate type="lt">
                                    <p:tmPct val="4000"/>
                                  </p:iterate>
                                  <p:childTnLst>
                                    <p:set>
                                      <p:cBhvr override="childStyle">
                                        <p:cTn id="35"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CRISTIANO RONALDO(3/3)</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9592" y="3356992"/>
            <a:ext cx="3096344" cy="1800200"/>
          </a:xfrm>
        </p:spPr>
      </p:pic>
      <p:sp>
        <p:nvSpPr>
          <p:cNvPr id="4" name="Θέση περιεχομένου 3"/>
          <p:cNvSpPr>
            <a:spLocks noGrp="1"/>
          </p:cNvSpPr>
          <p:nvPr>
            <p:ph sz="half" idx="2"/>
          </p:nvPr>
        </p:nvSpPr>
        <p:spPr/>
        <p:txBody>
          <a:bodyPr>
            <a:normAutofit fontScale="62500" lnSpcReduction="20000"/>
          </a:bodyPr>
          <a:lstStyle/>
          <a:p>
            <a:pPr algn="ctr"/>
            <a:r>
              <a:rPr lang="en-US" dirty="0"/>
              <a:t>A Portuguese international, Ronaldo was named the best Portuguese player of all time by the Portuguese Football Federation in 2015. He made his senior debut in 2003 at age 18, and has since earned over 160 caps, including appearing and scoring in ten major tournaments, becoming Portugal's most capped player and his country's all-time top </a:t>
            </a:r>
            <a:r>
              <a:rPr lang="en-US" dirty="0" err="1"/>
              <a:t>goalscorer</a:t>
            </a:r>
            <a:r>
              <a:rPr lang="en-US" dirty="0"/>
              <a:t>. He scored his first international goal at Euro 2004 and helped Portugal reach the final of the competition. He assumed full captaincy in July 2008, leading Portugal to their first-ever triumph in a major tournament by winning Euro 2016, and received the Silver Boot as the second-highest </a:t>
            </a:r>
            <a:r>
              <a:rPr lang="en-US" dirty="0" err="1"/>
              <a:t>goalscorer</a:t>
            </a:r>
            <a:r>
              <a:rPr lang="en-US" dirty="0"/>
              <a:t> of the tournament. He became the highest European international </a:t>
            </a:r>
            <a:r>
              <a:rPr lang="en-US" dirty="0" err="1"/>
              <a:t>goalscorer</a:t>
            </a:r>
            <a:r>
              <a:rPr lang="en-US" dirty="0"/>
              <a:t> of all-time in </a:t>
            </a:r>
            <a:r>
              <a:rPr lang="en-US" dirty="0" smtClean="0"/>
              <a:t>2018.One </a:t>
            </a:r>
            <a:r>
              <a:rPr lang="en-US" dirty="0"/>
              <a:t>of the most marketable athletes in the world, Ronaldo was ranked the world's highest-paid athlete by Forbes in 2016 and 2017 and as the world's most famous athlete by ESPN from 2016 to 2019. Time included him on their list of the 100 most influential people in the world in 2014. As of January 2020, Ronaldo is also the most followed user on </a:t>
            </a:r>
            <a:r>
              <a:rPr lang="en-US" dirty="0" err="1"/>
              <a:t>Instagram</a:t>
            </a:r>
            <a:r>
              <a:rPr lang="en-US" dirty="0" smtClean="0"/>
              <a:t>. </a:t>
            </a:r>
            <a:r>
              <a:rPr lang="en-US" dirty="0"/>
              <a:t>With earnings of €720 million (£615 million) from 2010 to 2019, he was ranked second in Forbes list of highest-paid athletes of the decade.</a:t>
            </a:r>
            <a:endParaRPr lang="el-GR" dirty="0"/>
          </a:p>
        </p:txBody>
      </p:sp>
    </p:spTree>
    <p:extLst>
      <p:ext uri="{BB962C8B-B14F-4D97-AF65-F5344CB8AC3E}">
        <p14:creationId xmlns:p14="http://schemas.microsoft.com/office/powerpoint/2010/main" val="363303065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iterate type="lt">
                                    <p:tmPct val="0"/>
                                  </p:iterate>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grpId="1" nodeType="clickEffect">
                                  <p:stCondLst>
                                    <p:cond delay="0"/>
                                  </p:stCondLst>
                                  <p:iterate type="lt">
                                    <p:tmPct val="4000"/>
                                  </p:iterate>
                                  <p:childTnLst>
                                    <p:set>
                                      <p:cBhvr override="childStyle">
                                        <p:cTn id="26" dur="500" fill="hold"/>
                                        <p:tgtEl>
                                          <p:spTgt spid="4">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4"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PUMA-ROMELU LUKAKU (1/3)</a:t>
            </a:r>
            <a:endParaRPr lang="el-GR" dirty="0"/>
          </a:p>
        </p:txBody>
      </p:sp>
      <p:pic>
        <p:nvPicPr>
          <p:cNvPr id="4" name="Θέση περιεχομένου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7750" y="3712369"/>
            <a:ext cx="2857500" cy="1600200"/>
          </a:xfrm>
        </p:spPr>
      </p:pic>
      <p:sp>
        <p:nvSpPr>
          <p:cNvPr id="7" name="Θέση περιεχομένου 6"/>
          <p:cNvSpPr>
            <a:spLocks noGrp="1"/>
          </p:cNvSpPr>
          <p:nvPr>
            <p:ph sz="half" idx="2"/>
          </p:nvPr>
        </p:nvSpPr>
        <p:spPr>
          <a:xfrm>
            <a:off x="4860032" y="2780928"/>
            <a:ext cx="3826768" cy="3994459"/>
          </a:xfrm>
        </p:spPr>
        <p:txBody>
          <a:bodyPr/>
          <a:lstStyle/>
          <a:p>
            <a:pPr algn="ctr"/>
            <a:endParaRPr lang="en-US" dirty="0" smtClean="0"/>
          </a:p>
          <a:p>
            <a:pPr algn="ctr"/>
            <a:endParaRPr lang="en-US" dirty="0"/>
          </a:p>
          <a:p>
            <a:pPr algn="ctr"/>
            <a:endParaRPr lang="en-US" dirty="0" smtClean="0"/>
          </a:p>
          <a:p>
            <a:pPr algn="ctr"/>
            <a:r>
              <a:rPr lang="en-US" dirty="0" err="1" smtClean="0"/>
              <a:t>Romelu</a:t>
            </a:r>
            <a:r>
              <a:rPr lang="en-US" dirty="0" smtClean="0"/>
              <a:t> </a:t>
            </a:r>
            <a:r>
              <a:rPr lang="en-US" dirty="0" err="1"/>
              <a:t>Menama</a:t>
            </a:r>
            <a:r>
              <a:rPr lang="en-US" dirty="0"/>
              <a:t> </a:t>
            </a:r>
            <a:r>
              <a:rPr lang="en-US" dirty="0" err="1"/>
              <a:t>Lukaku</a:t>
            </a:r>
            <a:r>
              <a:rPr lang="en-US" dirty="0"/>
              <a:t> </a:t>
            </a:r>
            <a:r>
              <a:rPr lang="en-US" dirty="0" err="1"/>
              <a:t>Bolingoli</a:t>
            </a:r>
            <a:r>
              <a:rPr lang="en-US" dirty="0"/>
              <a:t> (born 13 May 1993) is a Belgian professional footballer who plays as a striker for </a:t>
            </a:r>
            <a:r>
              <a:rPr lang="en-US" dirty="0" err="1"/>
              <a:t>Serie</a:t>
            </a:r>
            <a:r>
              <a:rPr lang="en-US" dirty="0"/>
              <a:t> A club Inter Milan and the Belgium national team.</a:t>
            </a:r>
          </a:p>
          <a:p>
            <a:endParaRPr lang="en-US" dirty="0"/>
          </a:p>
          <a:p>
            <a:endParaRPr lang="el-GR" dirty="0"/>
          </a:p>
        </p:txBody>
      </p:sp>
    </p:spTree>
    <p:extLst>
      <p:ext uri="{BB962C8B-B14F-4D97-AF65-F5344CB8AC3E}">
        <p14:creationId xmlns:p14="http://schemas.microsoft.com/office/powerpoint/2010/main" val="7116497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grpId="0" nodeType="clickEffect">
                                  <p:stCondLst>
                                    <p:cond delay="0"/>
                                  </p:stCondLst>
                                  <p:iterate type="lt">
                                    <p:tmPct val="4000"/>
                                  </p:iterate>
                                  <p:childTnLst>
                                    <p:set>
                                      <p:cBhvr override="childStyle">
                                        <p:cTn id="18" dur="500" fill="hold"/>
                                        <p:tgtEl>
                                          <p:spTgt spid="7">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ROMELU LUKAKU(2/3)</a:t>
            </a:r>
            <a:endParaRPr lang="el-GR" dirty="0"/>
          </a:p>
        </p:txBody>
      </p:sp>
      <p:sp>
        <p:nvSpPr>
          <p:cNvPr id="11" name="Θέση περιεχομένου 10"/>
          <p:cNvSpPr>
            <a:spLocks noGrp="1"/>
          </p:cNvSpPr>
          <p:nvPr>
            <p:ph sz="quarter" idx="2"/>
          </p:nvPr>
        </p:nvSpPr>
        <p:spPr/>
        <p:txBody>
          <a:bodyPr>
            <a:normAutofit fontScale="70000" lnSpcReduction="20000"/>
          </a:bodyPr>
          <a:lstStyle/>
          <a:p>
            <a:pPr algn="ctr"/>
            <a:r>
              <a:rPr lang="en-US" dirty="0"/>
              <a:t>Born in Antwerp, he began his professional career at Belgian Pro League club Anderlecht in 2009, where he made his senior debut, at age 16. He won the league's top </a:t>
            </a:r>
            <a:r>
              <a:rPr lang="en-US" dirty="0" err="1"/>
              <a:t>goalscorer</a:t>
            </a:r>
            <a:r>
              <a:rPr lang="en-US" dirty="0"/>
              <a:t>, the league championship and the Belgian Ebony Shoe there. He signed for English side Chelsea in 2011, but featured sparingly in his first season and joined West Bromwich Albion on loan in 2012. He helped them to an unexpected eighth-place finish in the 2012–13 season and ahead of the 2013–14 season, he joined Everton on loan. After helping Everton reach a club-record points tally, he joined the team in a permanent deal worth a club-record fee of £28 million in 2014. He was named in the 2016–17 PFA Team of the Year, </a:t>
            </a:r>
            <a:r>
              <a:rPr lang="en-US" dirty="0" err="1"/>
              <a:t>Lukaku</a:t>
            </a:r>
            <a:r>
              <a:rPr lang="en-US" dirty="0"/>
              <a:t> signed for Manchester United in 2017, for an initial fee of £75 million.</a:t>
            </a:r>
          </a:p>
          <a:p>
            <a:endParaRPr lang="el-GR" dirty="0"/>
          </a:p>
        </p:txBody>
      </p:sp>
      <p:pic>
        <p:nvPicPr>
          <p:cNvPr id="14" name="Θέση περιεχομένου 13"/>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5220072" y="3212977"/>
            <a:ext cx="3600400" cy="2351740"/>
          </a:xfrm>
        </p:spPr>
      </p:pic>
    </p:spTree>
    <p:extLst>
      <p:ext uri="{BB962C8B-B14F-4D97-AF65-F5344CB8AC3E}">
        <p14:creationId xmlns:p14="http://schemas.microsoft.com/office/powerpoint/2010/main" val="22528586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0" nodeType="clickEffect">
                                  <p:stCondLst>
                                    <p:cond delay="0"/>
                                  </p:stCondLst>
                                  <p:iterate type="lt">
                                    <p:tmPct val="4000"/>
                                  </p:iterate>
                                  <p:childTnLst>
                                    <p:set>
                                      <p:cBhvr override="childStyle">
                                        <p:cTn id="11" dur="500" fill="hold"/>
                                        <p:tgtEl>
                                          <p:spTgt spid="11">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TotalTime>
  <Words>1390</Words>
  <Application>Microsoft Office PowerPoint</Application>
  <PresentationFormat>Προβολή στην οθόνη (4:3)</PresentationFormat>
  <Paragraphs>24</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ΔΙΑΣΗΜΕΣ ΕΤΑΙΡΙΕΣ ΚΑΙ ΔΙΑΣΗΜΟΙ ΠΟΥ ΕΧΟΥΝ ΣΠΟΝΣΟΡΑΡΕΙ</vt:lpstr>
      <vt:lpstr>ADIDAS-LIONEL MESSI(1/3)</vt:lpstr>
      <vt:lpstr>LIONEL MESSI(2/3)</vt:lpstr>
      <vt:lpstr>LIONEL MESSI (3/3)</vt:lpstr>
      <vt:lpstr>NIKE-CRISTIANO RONALDO(1/3)</vt:lpstr>
      <vt:lpstr>CRISTIANO RONALDO(2/3)</vt:lpstr>
      <vt:lpstr>CRISTIANO RONALDO(3/3)</vt:lpstr>
      <vt:lpstr>PUMA-ROMELU LUKAKU (1/3)</vt:lpstr>
      <vt:lpstr>ROMELU LUKAKU(2/3)</vt:lpstr>
      <vt:lpstr>ROMELU LUKAKU(3/3)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ΔΙΑΣΗΜΕΣ ΕΤΑΙΡΙΕΣ ΚΑΙ ΔΙΑΣΗΜΟΙ ΠΟΥ ΕΧΟΥΝ ΣΠΟΝΣΟΡΑΡΕΙ</dc:title>
  <dc:creator>user02</dc:creator>
  <cp:lastModifiedBy>user02</cp:lastModifiedBy>
  <cp:revision>9</cp:revision>
  <dcterms:created xsi:type="dcterms:W3CDTF">2020-02-13T09:22:13Z</dcterms:created>
  <dcterms:modified xsi:type="dcterms:W3CDTF">2020-02-17T08:18:51Z</dcterms:modified>
</cp:coreProperties>
</file>